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63E806-102B-4FD3-AC8F-79FBD1F557E2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1BE60-1051-49DE-8C5C-3F9BEBE56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63E806-102B-4FD3-AC8F-79FBD1F557E2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1BE60-1051-49DE-8C5C-3F9BEBE56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63E806-102B-4FD3-AC8F-79FBD1F557E2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1BE60-1051-49DE-8C5C-3F9BEBE56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63E806-102B-4FD3-AC8F-79FBD1F557E2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1BE60-1051-49DE-8C5C-3F9BEBE56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63E806-102B-4FD3-AC8F-79FBD1F557E2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1BE60-1051-49DE-8C5C-3F9BEBE56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63E806-102B-4FD3-AC8F-79FBD1F557E2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1BE60-1051-49DE-8C5C-3F9BEBE56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63E806-102B-4FD3-AC8F-79FBD1F557E2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1BE60-1051-49DE-8C5C-3F9BEBE56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63E806-102B-4FD3-AC8F-79FBD1F557E2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1BE60-1051-49DE-8C5C-3F9BEBE56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63E806-102B-4FD3-AC8F-79FBD1F557E2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1BE60-1051-49DE-8C5C-3F9BEBE56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63E806-102B-4FD3-AC8F-79FBD1F557E2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1BE60-1051-49DE-8C5C-3F9BEBE56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63E806-102B-4FD3-AC8F-79FBD1F557E2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1BE60-1051-49DE-8C5C-3F9BEBE56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Образец текста</a:t>
            </a:r>
          </a:p>
          <a:p>
            <a:pPr lvl="1"/>
            <a:r>
              <a:rPr lang="uk-UA" smtClean="0"/>
              <a:t>Второй уровень</a:t>
            </a:r>
          </a:p>
          <a:p>
            <a:pPr lvl="2"/>
            <a:r>
              <a:rPr lang="uk-UA" smtClean="0"/>
              <a:t>Третий уровень</a:t>
            </a:r>
          </a:p>
          <a:p>
            <a:pPr lvl="3"/>
            <a:r>
              <a:rPr lang="uk-UA" smtClean="0"/>
              <a:t>Четвертый уровень</a:t>
            </a:r>
          </a:p>
          <a:p>
            <a:pPr lvl="4"/>
            <a:r>
              <a:rPr 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4663E806-102B-4FD3-AC8F-79FBD1F557E2}" type="datetimeFigureOut">
              <a:rPr lang="ru-RU" smtClean="0"/>
              <a:pPr/>
              <a:t>06.03.2014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081BE60-1051-49DE-8C5C-3F9BEBE560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39750" y="765175"/>
            <a:ext cx="8135938" cy="2159000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Оборудование, полученное  в рамках модернизации образования </a:t>
            </a: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(информация о наличии оборудованных учебных кабинетах) </a:t>
            </a:r>
            <a:endParaRPr lang="ru-RU" sz="4000" i="1" dirty="0" smtClean="0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3933056"/>
            <a:ext cx="5400675" cy="1752600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СОШ №4 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им.В.В. Самсонкиной </a:t>
            </a:r>
          </a:p>
        </p:txBody>
      </p:sp>
      <p:pic>
        <p:nvPicPr>
          <p:cNvPr id="2052" name="Picture 5" descr="http://im2-tub-ru.yandex.net/i?id=203441531-32-73&amp;n=2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4221163"/>
            <a:ext cx="1655763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260649"/>
            <a:ext cx="6262464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212 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581128"/>
            <a:ext cx="8136904" cy="132055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81 147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15616" y="2060848"/>
          <a:ext cx="7344816" cy="20965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344816"/>
              </a:tblGrid>
              <a:tr h="55207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Интерактивные учебные пособия «Математика»</a:t>
                      </a:r>
                    </a:p>
                  </a:txBody>
                  <a:tcPr marL="68580" marR="68580" marT="0" marB="0"/>
                </a:tc>
              </a:tr>
              <a:tr h="52804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Документ-камераMmimio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View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150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Проектор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мультимедийный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ViewSonic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PJD6223</a:t>
                      </a:r>
                    </a:p>
                  </a:txBody>
                  <a:tcPr marL="68580" marR="68580" marT="0" marB="0"/>
                </a:tc>
              </a:tr>
              <a:tr h="59496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МФУ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HP LaserJet Pro M1132, CE847A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1800200" cy="1481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260649"/>
            <a:ext cx="6262464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214 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581128"/>
            <a:ext cx="8136904" cy="132055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117 979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15616" y="2060848"/>
          <a:ext cx="7344816" cy="20965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344816"/>
              </a:tblGrid>
              <a:tr h="55207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Интерактивные учебное  пособие «</a:t>
                      </a:r>
                      <a:r>
                        <a:rPr lang="ru-RU" sz="1800" kern="1200" dirty="0" err="1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Кубановедение</a:t>
                      </a:r>
                      <a:r>
                        <a:rPr lang="ru-RU" sz="18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68580" marR="68580" marT="0" marB="0"/>
                </a:tc>
              </a:tr>
              <a:tr h="52804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Комплект лаб.оборудования"Наблюдение за погодой"</a:t>
                      </a:r>
                    </a:p>
                  </a:txBody>
                  <a:tcPr marL="68580" marR="68580" marT="0" marB="0"/>
                </a:tc>
              </a:tr>
              <a:tr h="42150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Система голосования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Mmimio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24</a:t>
                      </a:r>
                    </a:p>
                  </a:txBody>
                  <a:tcPr marL="68580" marR="68580" marT="0" marB="0"/>
                </a:tc>
              </a:tr>
              <a:tr h="59496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Проектор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мультимедийный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EPSON EB-S02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1800200" cy="1481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260649"/>
            <a:ext cx="6262464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215 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933056"/>
            <a:ext cx="8136904" cy="132055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26 487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15616" y="2492896"/>
          <a:ext cx="7344816" cy="94954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344816"/>
              </a:tblGrid>
              <a:tr h="52804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 err="1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Документ-камераMmimio</a:t>
                      </a:r>
                      <a:r>
                        <a:rPr lang="ru-RU" sz="24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kern="1200" dirty="0" err="1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View</a:t>
                      </a:r>
                      <a:endParaRPr lang="ru-RU" sz="240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150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Принтер </a:t>
                      </a:r>
                      <a:r>
                        <a:rPr lang="ru-RU" sz="24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Canon</a:t>
                      </a: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LBP-6000 черный 18стр/мин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1800200" cy="1481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260649"/>
            <a:ext cx="6262464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216 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581128"/>
            <a:ext cx="8136904" cy="132055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65 054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27584" y="2420888"/>
          <a:ext cx="7344816" cy="1792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344816"/>
              </a:tblGrid>
              <a:tr h="52804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Комплект интерактивных учебных пособий</a:t>
                      </a:r>
                      <a:endParaRPr lang="ru-RU" sz="240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2150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Комплект оборудования "</a:t>
                      </a:r>
                      <a:r>
                        <a:rPr lang="ru-RU" sz="24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ГИА-лаборатория</a:t>
                      </a: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</a:t>
                      </a:r>
                    </a:p>
                  </a:txBody>
                  <a:tcPr marL="68580" marR="68580" marT="0" marB="0"/>
                </a:tc>
              </a:tr>
              <a:tr h="42150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Динамометры </a:t>
                      </a:r>
                    </a:p>
                  </a:txBody>
                  <a:tcPr marL="68580" marR="68580" marT="0" marB="0"/>
                </a:tc>
              </a:tr>
              <a:tr h="42150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Весы с разновесами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2232248" cy="1837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260649"/>
            <a:ext cx="6262464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217 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581128"/>
            <a:ext cx="8136904" cy="132055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605  500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27584" y="2420888"/>
          <a:ext cx="7344816" cy="147218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344816"/>
              </a:tblGrid>
              <a:tr h="52804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Учебно-наглядные пособия для кабинета информатики</a:t>
                      </a:r>
                    </a:p>
                  </a:txBody>
                  <a:tcPr marL="68580" marR="68580" marT="0" marB="0"/>
                </a:tc>
              </a:tr>
              <a:tr h="42150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Мобильный компьютерный класс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2232248" cy="1837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260649"/>
            <a:ext cx="6262464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316 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581128"/>
            <a:ext cx="8136904" cy="132055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376 796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27584" y="2420888"/>
          <a:ext cx="7344816" cy="147218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344816"/>
              </a:tblGrid>
              <a:tr h="52804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Программно-аппаратный комплекс с возможностью трехмерной визуализации</a:t>
                      </a:r>
                    </a:p>
                  </a:txBody>
                  <a:tcPr marL="68580" marR="68580" marT="0" marB="0"/>
                </a:tc>
              </a:tr>
              <a:tr h="42150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Система голосования </a:t>
                      </a:r>
                      <a:r>
                        <a:rPr lang="ru-RU" sz="2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Mmimio</a:t>
                      </a:r>
                      <a:r>
                        <a:rPr lang="ru-RU" sz="2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Vote</a:t>
                      </a:r>
                      <a:r>
                        <a:rPr lang="ru-RU" sz="2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24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2232248" cy="1837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0"/>
            <a:ext cx="6766520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315 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301208"/>
            <a:ext cx="8136904" cy="132055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153 629   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15616" y="1484784"/>
          <a:ext cx="7704856" cy="384209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704856"/>
              </a:tblGrid>
              <a:tr h="86007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Учебно-лабораторное оборудование по экологии, химии, биологии  </a:t>
                      </a:r>
                      <a:r>
                        <a:rPr lang="ru-RU" sz="2400" kern="1200" dirty="0" err="1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</a:t>
                      </a:r>
                      <a:r>
                        <a:rPr lang="ru-RU" sz="24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/учащегося</a:t>
                      </a:r>
                    </a:p>
                  </a:txBody>
                  <a:tcPr marL="68580" marR="68580" marT="0" marB="0"/>
                </a:tc>
              </a:tr>
              <a:tr h="86007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Учебно-лабораторное оборудование по экологии, химии, биологии  д/учителя</a:t>
                      </a:r>
                    </a:p>
                  </a:txBody>
                  <a:tcPr marL="68580" marR="68580" marT="0" marB="0"/>
                </a:tc>
              </a:tr>
              <a:tr h="41206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Хранилище для реактивов</a:t>
                      </a:r>
                    </a:p>
                  </a:txBody>
                  <a:tcPr marL="68580" marR="68580" marT="0" marB="0"/>
                </a:tc>
              </a:tr>
              <a:tr h="86007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Учебно-лабораторное оборудование по химии на 10 учащихся</a:t>
                      </a:r>
                    </a:p>
                  </a:txBody>
                  <a:tcPr marL="68580" marR="68580" marT="0" marB="0"/>
                </a:tc>
              </a:tr>
              <a:tr h="41206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Комплект интерактивных учебных пособий </a:t>
                      </a:r>
                    </a:p>
                  </a:txBody>
                  <a:tcPr marL="68580" marR="68580" marT="0" marB="0"/>
                </a:tc>
              </a:tr>
              <a:tr h="41206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Проектор </a:t>
                      </a:r>
                      <a:r>
                        <a:rPr lang="ru-RU" sz="24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мультимедийный</a:t>
                      </a: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ViewSonic</a:t>
                      </a: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PJD6223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1800200" cy="1481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0"/>
            <a:ext cx="6766520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310 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301208"/>
            <a:ext cx="8136904" cy="132055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130 120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99592" y="1772816"/>
          <a:ext cx="7704856" cy="378561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704856"/>
              </a:tblGrid>
              <a:tr h="28803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Комплект учебно-производственного оборудования по обслуживающему труду</a:t>
                      </a: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Холодильник</a:t>
                      </a:r>
                    </a:p>
                  </a:txBody>
                  <a:tcPr marL="68580" marR="68580" marT="0" marB="0"/>
                </a:tc>
              </a:tr>
              <a:tr h="41206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Плита электрическая 4-х конфорочная ПЭЖШ с </a:t>
                      </a:r>
                      <a:r>
                        <a:rPr lang="ru-RU" sz="24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жаровочным</a:t>
                      </a: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шкафом</a:t>
                      </a:r>
                    </a:p>
                  </a:txBody>
                  <a:tcPr marL="68580" marR="68580" marT="0" marB="0"/>
                </a:tc>
              </a:tr>
              <a:tr h="23600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Чайник электрический</a:t>
                      </a:r>
                    </a:p>
                  </a:txBody>
                  <a:tcPr marL="68580" marR="68580" marT="0" marB="0"/>
                </a:tc>
              </a:tr>
              <a:tr h="41206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Учебно-наглядные пособия </a:t>
                      </a:r>
                      <a:r>
                        <a:rPr lang="ru-RU" sz="24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</a:t>
                      </a: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/кабинета </a:t>
                      </a:r>
                      <a:r>
                        <a:rPr lang="ru-RU" sz="24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профориентационной</a:t>
                      </a: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работы</a:t>
                      </a:r>
                    </a:p>
                  </a:txBody>
                  <a:tcPr marL="68580" marR="68580" marT="0" marB="0"/>
                </a:tc>
              </a:tr>
              <a:tr h="41206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Учебно-наглядные пособия для кабинета технологии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1800200" cy="1481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0"/>
            <a:ext cx="6766520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305 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861048"/>
            <a:ext cx="8136904" cy="132055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29 400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99592" y="2348880"/>
          <a:ext cx="7704856" cy="701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704856"/>
              </a:tblGrid>
              <a:tr h="28803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Мобильная рабочая станция </a:t>
                      </a:r>
                      <a:r>
                        <a:rPr lang="ru-RU" sz="4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400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2448272" cy="2015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0"/>
            <a:ext cx="6766520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304 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861048"/>
            <a:ext cx="8136904" cy="132055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99 900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99592" y="2348880"/>
          <a:ext cx="7704856" cy="77114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704856"/>
              </a:tblGrid>
              <a:tr h="28803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Лингафонный кабинет</a:t>
                      </a:r>
                      <a:endParaRPr lang="ru-RU" sz="800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2448272" cy="2015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260649"/>
            <a:ext cx="6262464" cy="1080120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203 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941168"/>
            <a:ext cx="8136904" cy="17526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97 068, 33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051720" y="1484784"/>
          <a:ext cx="6552728" cy="346034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552728"/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Комплект методического оборудования 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-«Природное сообщество поля»,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-«Птицы зимой»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Цифровой микроскоп </a:t>
                      </a:r>
                    </a:p>
                  </a:txBody>
                  <a:tcPr marL="68580" marR="68580" marT="0" marB="0"/>
                </a:tc>
              </a:tr>
              <a:tr h="39964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Настольная печатная игра «Моя Кубань»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Конструктор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ПервоРоботLEGO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Wedo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комп.№6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ЛабДиск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Гломир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Мобильная естественнонаучная лаборатория для начальной школы.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Учебно-наглядные пособия для кабинета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кубановедения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Проектор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мультимедийный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ViewSonic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PJD6223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3" y="116632"/>
            <a:ext cx="2186870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0"/>
            <a:ext cx="6766520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303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25144"/>
            <a:ext cx="8136904" cy="132055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139 900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99592" y="2348880"/>
          <a:ext cx="7704856" cy="154228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704856"/>
              </a:tblGrid>
              <a:tr h="4834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АРМ </a:t>
                      </a:r>
                    </a:p>
                  </a:txBody>
                  <a:tcPr marL="68580" marR="68580" marT="0" marB="0"/>
                </a:tc>
              </a:tr>
              <a:tr h="9566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Учебно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наглядные пособия для кабинета русского языка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2448272" cy="2015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0"/>
            <a:ext cx="6766520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302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149080"/>
            <a:ext cx="8136904" cy="132055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132 300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99592" y="2348880"/>
          <a:ext cx="7704856" cy="94640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704856"/>
              </a:tblGrid>
              <a:tr h="4834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АРМ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2448272" cy="2015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0"/>
            <a:ext cx="6766520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301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653136"/>
            <a:ext cx="8136904" cy="132055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54 727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55576" y="2132856"/>
          <a:ext cx="7704856" cy="223224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704856"/>
              </a:tblGrid>
              <a:tr h="101583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lang="ru-RU" sz="24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Мир музыки. Программно-методический комплект (DVD)</a:t>
                      </a:r>
                    </a:p>
                  </a:txBody>
                  <a:tcPr marL="68580" marR="68580" marT="0" marB="0"/>
                </a:tc>
              </a:tr>
              <a:tr h="60820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Электро</a:t>
                      </a: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пианино с ножками</a:t>
                      </a:r>
                    </a:p>
                  </a:txBody>
                  <a:tcPr marL="68580" marR="68580" marT="0" marB="0"/>
                </a:tc>
              </a:tr>
              <a:tr h="60820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Проектор </a:t>
                      </a:r>
                      <a:r>
                        <a:rPr lang="ru-RU" sz="24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мультимедийный</a:t>
                      </a: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BENQ MS500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88641"/>
            <a:ext cx="2011920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0"/>
            <a:ext cx="6766520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317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653136"/>
            <a:ext cx="8136904" cy="132055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53 796</a:t>
            </a:r>
            <a:r>
              <a:rPr lang="ru-RU" sz="3600" dirty="0" smtClean="0"/>
              <a:t>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55576" y="2420888"/>
          <a:ext cx="7704856" cy="126187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704856"/>
              </a:tblGrid>
              <a:tr h="101583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Система голосования 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Mmimio</a:t>
                      </a:r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32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Vote</a:t>
                      </a:r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24</a:t>
                      </a:r>
                      <a:endParaRPr lang="ru-RU" sz="400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1"/>
            <a:ext cx="2011920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0"/>
            <a:ext cx="6766520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108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653136"/>
            <a:ext cx="8136904" cy="132055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20 236 </a:t>
            </a:r>
            <a:r>
              <a:rPr lang="ru-RU" sz="3600" dirty="0" smtClean="0"/>
              <a:t>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55576" y="2420888"/>
          <a:ext cx="7704856" cy="1402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704856"/>
              </a:tblGrid>
              <a:tr h="101583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Документ-камера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Mmimio</a:t>
                      </a:r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40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View</a:t>
                      </a:r>
                      <a:endParaRPr lang="ru-RU" sz="600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1"/>
            <a:ext cx="2011920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0"/>
            <a:ext cx="6766520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110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653136"/>
            <a:ext cx="8136904" cy="132055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3900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600" dirty="0" smtClean="0"/>
              <a:t>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27584" y="1988841"/>
          <a:ext cx="7704856" cy="168249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704856"/>
              </a:tblGrid>
              <a:tr h="18843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Комплект интерактивных учебных пособий</a:t>
                      </a:r>
                    </a:p>
                  </a:txBody>
                  <a:tcPr marL="68580" marR="68580" marT="0" marB="0"/>
                </a:tc>
              </a:tr>
              <a:tr h="53164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Микроскоп школьный с подсветкой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1"/>
            <a:ext cx="2011920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0"/>
            <a:ext cx="6766520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107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653136"/>
            <a:ext cx="8136904" cy="132055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125 505 </a:t>
            </a:r>
            <a:r>
              <a:rPr lang="ru-RU" sz="3600" dirty="0" smtClean="0"/>
              <a:t>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27584" y="1988841"/>
          <a:ext cx="7704856" cy="212659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704856"/>
              </a:tblGrid>
              <a:tr h="53164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Макет </a:t>
                      </a:r>
                      <a:r>
                        <a:rPr lang="ru-RU" sz="2400" kern="1200" dirty="0" err="1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массово-габарит.автомата</a:t>
                      </a:r>
                      <a:r>
                        <a:rPr lang="ru-RU" sz="24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Калашникова</a:t>
                      </a:r>
                    </a:p>
                  </a:txBody>
                  <a:tcPr marL="68580" marR="68580" marT="0" marB="0"/>
                </a:tc>
              </a:tr>
              <a:tr h="53164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Пневматическая винтовка МР-512-06</a:t>
                      </a:r>
                    </a:p>
                  </a:txBody>
                  <a:tcPr marL="68580" marR="68580" marT="0" marB="0"/>
                </a:tc>
              </a:tr>
              <a:tr h="53164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Учебно-наглядные пособия для кабинета ОБЖ </a:t>
                      </a:r>
                    </a:p>
                  </a:txBody>
                  <a:tcPr marL="68580" marR="68580" marT="0" marB="0"/>
                </a:tc>
              </a:tr>
              <a:tr h="53164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Проектор </a:t>
                      </a:r>
                      <a:r>
                        <a:rPr lang="ru-RU" sz="24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мультимедийный</a:t>
                      </a:r>
                      <a:r>
                        <a:rPr lang="ru-RU" sz="2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Acer</a:t>
                      </a:r>
                      <a:endParaRPr lang="ru-RU" sz="2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1"/>
            <a:ext cx="2011920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88641"/>
            <a:ext cx="6766520" cy="648072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106  приобретено: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157192"/>
            <a:ext cx="8136904" cy="132055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</a:t>
            </a:r>
            <a:r>
              <a:rPr lang="ru-RU" sz="3600" b="1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сумму </a:t>
            </a:r>
            <a:r>
              <a:rPr lang="ru-RU" sz="3600" b="1" u="sng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239 933  </a:t>
            </a:r>
            <a:r>
              <a:rPr lang="ru-RU" sz="3600" b="1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  <a:endParaRPr lang="ru-RU" sz="3600" b="1" dirty="0" smtClean="0">
              <a:solidFill>
                <a:srgbClr val="0000FF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99592" y="1124744"/>
          <a:ext cx="7704856" cy="388611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704856"/>
              </a:tblGrid>
              <a:tr h="33295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err="1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Мультимедийный</a:t>
                      </a:r>
                      <a:r>
                        <a:rPr lang="ru-RU" sz="16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проектор </a:t>
                      </a:r>
                      <a:r>
                        <a:rPr lang="ru-RU" sz="1600" kern="1200" dirty="0" err="1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Optoma</a:t>
                      </a:r>
                      <a:r>
                        <a:rPr lang="ru-RU" sz="16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ES 515 </a:t>
                      </a:r>
                      <a:r>
                        <a:rPr lang="ru-RU" sz="16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60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3295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Интерактивная доска Active Board 378 E 100(78*)</a:t>
                      </a:r>
                    </a:p>
                  </a:txBody>
                  <a:tcPr marL="68580" marR="68580" marT="0" marB="0"/>
                </a:tc>
              </a:tr>
              <a:tr h="33295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Ноутбук Toshiba Satellite L655</a:t>
                      </a:r>
                    </a:p>
                  </a:txBody>
                  <a:tcPr marL="68580" marR="68580" marT="0" marB="0"/>
                </a:tc>
              </a:tr>
              <a:tr h="31992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ДА32бзДоска аудиторная(д\мела)(размер 3000*1000)</a:t>
                      </a:r>
                    </a:p>
                  </a:txBody>
                  <a:tcPr marL="68580" marR="68580" marT="0" marB="0"/>
                </a:tc>
              </a:tr>
              <a:tr h="27764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Комплект методического оборудования " Природное сообщество леса"</a:t>
                      </a:r>
                    </a:p>
                  </a:txBody>
                  <a:tcPr marL="68580" marR="68580" marT="0" marB="0"/>
                </a:tc>
              </a:tr>
              <a:tr h="2776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Компас, лупы,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орс человека разборной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7764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Комплект лаб.оборудования"От зародыша до взрослого растения"</a:t>
                      </a:r>
                    </a:p>
                  </a:txBody>
                  <a:tcPr marL="68580" marR="68580" marT="0" marB="0"/>
                </a:tc>
              </a:tr>
              <a:tr h="27764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Комплект лаб.оборудования"Плавание и </a:t>
                      </a:r>
                      <a:r>
                        <a:rPr lang="ru-RU" sz="16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погружение.Закон</a:t>
                      </a: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</a:t>
                      </a:r>
                    </a:p>
                  </a:txBody>
                  <a:tcPr marL="68580" marR="68580" marT="0" marB="0"/>
                </a:tc>
              </a:tr>
              <a:tr h="27764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Настольная печатная игра «Моя Кубань»</a:t>
                      </a:r>
                    </a:p>
                  </a:txBody>
                  <a:tcPr marL="68580" marR="68580" marT="0" marB="0"/>
                </a:tc>
              </a:tr>
              <a:tr h="38933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Конструктор </a:t>
                      </a:r>
                      <a:r>
                        <a:rPr lang="ru-RU" sz="16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ПервоРоботLEGO</a:t>
                      </a: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Wedo</a:t>
                      </a: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комп.№6</a:t>
                      </a:r>
                    </a:p>
                  </a:txBody>
                  <a:tcPr marL="68580" marR="68580" marT="0" marB="0"/>
                </a:tc>
              </a:tr>
              <a:tr h="38933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Комплект лабораторного оборудования «Весовые измерения»</a:t>
                      </a:r>
                    </a:p>
                  </a:txBody>
                  <a:tcPr marL="68580" marR="68580" marT="0" marB="0"/>
                </a:tc>
              </a:tr>
              <a:tr h="38933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Документ-камераMmimio</a:t>
                      </a: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View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1"/>
            <a:ext cx="1440160" cy="1185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88641"/>
            <a:ext cx="6766520" cy="64807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спортивный зал приобретено: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373216"/>
            <a:ext cx="8136904" cy="132055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</a:t>
            </a:r>
            <a:r>
              <a:rPr lang="ru-RU" sz="3600" b="1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сумму </a:t>
            </a:r>
            <a:r>
              <a:rPr lang="ru-RU" sz="3600" b="1" u="sng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169 522 </a:t>
            </a:r>
            <a:r>
              <a:rPr lang="ru-RU" sz="3600" b="1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  <a:endParaRPr lang="ru-RU" sz="3600" b="1" dirty="0" smtClean="0">
              <a:solidFill>
                <a:srgbClr val="0000FF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63688" y="764704"/>
          <a:ext cx="6336704" cy="466755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336704"/>
              </a:tblGrid>
              <a:tr h="33295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Козел</a:t>
                      </a:r>
                    </a:p>
                  </a:txBody>
                  <a:tcPr marL="68580" marR="68580" marT="0" marB="0"/>
                </a:tc>
              </a:tr>
              <a:tr h="33295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Мяч баскетбольный TF-1000</a:t>
                      </a:r>
                    </a:p>
                  </a:txBody>
                  <a:tcPr marL="68580" marR="68580" marT="0" marB="0"/>
                </a:tc>
              </a:tr>
              <a:tr h="33295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Стол теннисный СТПРУ</a:t>
                      </a:r>
                    </a:p>
                  </a:txBody>
                  <a:tcPr marL="68580" marR="68580" marT="0" marB="0"/>
                </a:tc>
              </a:tr>
              <a:tr h="31992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Скамья </a:t>
                      </a:r>
                      <a:r>
                        <a:rPr lang="ru-RU" sz="16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</a:t>
                      </a: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/пресса</a:t>
                      </a:r>
                    </a:p>
                  </a:txBody>
                  <a:tcPr marL="68580" marR="68580" marT="0" marB="0"/>
                </a:tc>
              </a:tr>
              <a:tr h="27764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Палатка</a:t>
                      </a:r>
                    </a:p>
                  </a:txBody>
                  <a:tcPr marL="68580" marR="68580" marT="0" marB="0"/>
                </a:tc>
              </a:tr>
              <a:tr h="27764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Палатка Дом 4 синий/голубой</a:t>
                      </a:r>
                    </a:p>
                  </a:txBody>
                  <a:tcPr marL="68580" marR="68580" marT="0" marB="0"/>
                </a:tc>
              </a:tr>
              <a:tr h="27764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Стенка шведская</a:t>
                      </a:r>
                    </a:p>
                  </a:txBody>
                  <a:tcPr marL="68580" marR="68580" marT="0" marB="0"/>
                </a:tc>
              </a:tr>
              <a:tr h="27764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Козел гимнастический KRIOS</a:t>
                      </a:r>
                    </a:p>
                  </a:txBody>
                  <a:tcPr marL="68580" marR="68580" marT="0" marB="0"/>
                </a:tc>
              </a:tr>
              <a:tr h="27764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Канат для </a:t>
                      </a:r>
                      <a:r>
                        <a:rPr lang="ru-RU" sz="16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перетягивания</a:t>
                      </a: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KRIOS</a:t>
                      </a:r>
                    </a:p>
                  </a:txBody>
                  <a:tcPr marL="68580" marR="68580" marT="0" marB="0"/>
                </a:tc>
              </a:tr>
              <a:tr h="38933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Скамейка гимнастическая KRIOS</a:t>
                      </a:r>
                    </a:p>
                  </a:txBody>
                  <a:tcPr marL="68580" marR="68580" marT="0" marB="0"/>
                </a:tc>
              </a:tr>
              <a:tr h="38933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Бревно напольное</a:t>
                      </a:r>
                    </a:p>
                  </a:txBody>
                  <a:tcPr marL="68580" marR="68580" marT="0" marB="0"/>
                </a:tc>
              </a:tr>
              <a:tr h="38933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Щит баскетбольный </a:t>
                      </a:r>
                      <a:r>
                        <a:rPr lang="ru-RU" sz="16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тренировачный</a:t>
                      </a: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KRIOS</a:t>
                      </a:r>
                    </a:p>
                  </a:txBody>
                  <a:tcPr marL="68580" marR="68580" marT="0" marB="0"/>
                </a:tc>
              </a:tr>
              <a:tr h="38933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Столд</a:t>
                      </a: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/настольного  </a:t>
                      </a:r>
                      <a:r>
                        <a:rPr lang="ru-RU" sz="16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теннисаKRIOS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8933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Ворота универсальные KRIOS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1440160" cy="1185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260648"/>
            <a:ext cx="6262464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202 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105400"/>
            <a:ext cx="8136904" cy="17526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73 083, 68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35696" y="1772816"/>
          <a:ext cx="6552728" cy="324035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552728"/>
              </a:tblGrid>
              <a:tr h="4165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Кабинет  начальных классов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1654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Магнитный плакат «Природное сообщество водоема»</a:t>
                      </a:r>
                    </a:p>
                  </a:txBody>
                  <a:tcPr marL="68580" marR="68580" marT="0" marB="0"/>
                </a:tc>
              </a:tr>
              <a:tr h="41654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Цифровой микроскоп </a:t>
                      </a:r>
                    </a:p>
                  </a:txBody>
                  <a:tcPr marL="68580" marR="68580" marT="0" marB="0"/>
                </a:tc>
              </a:tr>
              <a:tr h="44890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Настольная печатная игра «Моя Кубань»</a:t>
                      </a:r>
                    </a:p>
                  </a:txBody>
                  <a:tcPr marL="68580" marR="68580" marT="0" marB="0"/>
                </a:tc>
              </a:tr>
              <a:tr h="41654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Конструктор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ПервоРоботLEGO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Wedo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комп.№6</a:t>
                      </a:r>
                    </a:p>
                  </a:txBody>
                  <a:tcPr marL="68580" marR="68580" marT="0" marB="0"/>
                </a:tc>
              </a:tr>
              <a:tr h="70870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Интерактивное пособие  «Математика», «Русский язык», «Литературное чтение»,  «Окружающий мир» - 2 класс</a:t>
                      </a:r>
                    </a:p>
                  </a:txBody>
                  <a:tcPr marL="68580" marR="68580" marT="0" marB="0"/>
                </a:tc>
              </a:tr>
              <a:tr h="41654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Магнитный плакат «Природное сообщество водоема»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2339752" cy="1926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260649"/>
            <a:ext cx="6262464" cy="1152128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203 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105400"/>
            <a:ext cx="8136904" cy="17526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73 083, 68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47664" y="1412776"/>
          <a:ext cx="7344816" cy="382278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344816"/>
              </a:tblGrid>
              <a:tr h="3800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Кабинет  начальных классов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571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Комплект методического оборудования 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-«Природное сообщество поля»,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-«Птицы зимой»</a:t>
                      </a:r>
                    </a:p>
                  </a:txBody>
                  <a:tcPr marL="68580" marR="68580" marT="0" marB="0"/>
                </a:tc>
              </a:tr>
              <a:tr h="22689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Цифровой микроскоп </a:t>
                      </a:r>
                    </a:p>
                  </a:txBody>
                  <a:tcPr marL="68580" marR="68580" marT="0" marB="0"/>
                </a:tc>
              </a:tr>
              <a:tr h="40961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Настольная печатная игра «Моя Кубань»</a:t>
                      </a:r>
                    </a:p>
                  </a:txBody>
                  <a:tcPr marL="68580" marR="68580" marT="0" marB="0"/>
                </a:tc>
              </a:tr>
              <a:tr h="38009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Конструктор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ПервоРоботLEGO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Wedo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комп.№6</a:t>
                      </a:r>
                    </a:p>
                  </a:txBody>
                  <a:tcPr marL="68580" marR="68580" marT="0" marB="0"/>
                </a:tc>
              </a:tr>
              <a:tr h="23979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ЛабДиск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Гломир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Мобильная естественнонаучная лаборатория для начальной школы.</a:t>
                      </a:r>
                    </a:p>
                  </a:txBody>
                  <a:tcPr marL="68580" marR="68580" marT="0" marB="0"/>
                </a:tc>
              </a:tr>
              <a:tr h="38009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Учебно-наглядные пособия для кабинета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кубановедения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0" marB="0"/>
                </a:tc>
              </a:tr>
              <a:tr h="38009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Проектор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мультимедийный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ViewSonic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PJD6223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2339752" cy="1926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260649"/>
            <a:ext cx="6262464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204 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105400"/>
            <a:ext cx="8136904" cy="17526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105 424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47664" y="1412776"/>
          <a:ext cx="7344816" cy="382278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344816"/>
              </a:tblGrid>
              <a:tr h="3800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Кабинет  начальных классов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571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Комплект методического оборудования 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-«Природное сообщество луга»</a:t>
                      </a:r>
                    </a:p>
                  </a:txBody>
                  <a:tcPr marL="68580" marR="68580" marT="0" marB="0"/>
                </a:tc>
              </a:tr>
              <a:tr h="22689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Цифровой микроскоп </a:t>
                      </a:r>
                    </a:p>
                  </a:txBody>
                  <a:tcPr marL="68580" marR="68580" marT="0" marB="0"/>
                </a:tc>
              </a:tr>
              <a:tr h="40961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Конструктор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ПервоРоботLEGO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Wedo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комп.№6</a:t>
                      </a:r>
                    </a:p>
                  </a:txBody>
                  <a:tcPr marL="68580" marR="68580" marT="0" marB="0"/>
                </a:tc>
              </a:tr>
              <a:tr h="38009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Набор муляжей грибов</a:t>
                      </a:r>
                    </a:p>
                  </a:txBody>
                  <a:tcPr marL="68580" marR="68580" marT="0" marB="0"/>
                </a:tc>
              </a:tr>
              <a:tr h="23979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Проектор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мультимедийный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ViewSonic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PJD6223</a:t>
                      </a:r>
                    </a:p>
                  </a:txBody>
                  <a:tcPr marL="68580" marR="68580" marT="0" marB="0"/>
                </a:tc>
              </a:tr>
              <a:tr h="38009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Интерактивная доска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Legamaster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Professional e -Board FLEX,77 120*167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см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наст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креп</a:t>
                      </a:r>
                    </a:p>
                  </a:txBody>
                  <a:tcPr marL="68580" marR="68580" marT="0" marB="0"/>
                </a:tc>
              </a:tr>
              <a:tr h="38009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Принтер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Canon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LBP-6000 черный 18стр/мин</a:t>
                      </a:r>
                    </a:p>
                  </a:txBody>
                  <a:tcPr marL="68580" marR="68580" marT="0" marB="0"/>
                </a:tc>
              </a:tr>
              <a:tr h="38009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МФУ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Canon </a:t>
                      </a:r>
                      <a:r>
                        <a:rPr lang="en-US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-SENSYS MF4410 23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мин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,64Mb USB 2.0 A4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1800200" cy="1481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260649"/>
            <a:ext cx="6262464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205 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653136"/>
            <a:ext cx="8136904" cy="17526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31 550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59632" y="2060848"/>
          <a:ext cx="7344816" cy="211620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344816"/>
              </a:tblGrid>
              <a:tr h="3800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Кабинет  начальных классов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571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Комплект методического оборудования 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-«Природное сообщество луга»</a:t>
                      </a:r>
                    </a:p>
                  </a:txBody>
                  <a:tcPr marL="68580" marR="68580" marT="0" marB="0"/>
                </a:tc>
              </a:tr>
              <a:tr h="22689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Комплект лабораторного оборудования «Постоянные магниты»  </a:t>
                      </a:r>
                    </a:p>
                  </a:txBody>
                  <a:tcPr marL="68580" marR="68580" marT="0" marB="0"/>
                </a:tc>
              </a:tr>
              <a:tr h="40961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Конструктор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ПервоРоботLEGO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Wedo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комп.№6</a:t>
                      </a:r>
                    </a:p>
                  </a:txBody>
                  <a:tcPr marL="68580" marR="68580" marT="0" marB="0"/>
                </a:tc>
              </a:tr>
              <a:tr h="38009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МФУ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Canon </a:t>
                      </a:r>
                      <a:r>
                        <a:rPr lang="en-US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-SENSYS MF4410 23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мин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,64Mb USB 2.0 A4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1800200" cy="1481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260649"/>
            <a:ext cx="6262464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206 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653136"/>
            <a:ext cx="8136904" cy="17526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82 542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15616" y="1700808"/>
          <a:ext cx="7344816" cy="307200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344816"/>
              </a:tblGrid>
              <a:tr h="3800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Кабинет  начальных классов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571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Цифровой микроскоп </a:t>
                      </a:r>
                    </a:p>
                  </a:txBody>
                  <a:tcPr marL="68580" marR="68580" marT="0" marB="0"/>
                </a:tc>
              </a:tr>
              <a:tr h="22689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Настольная печатная игра «Моя Кубань»</a:t>
                      </a:r>
                    </a:p>
                  </a:txBody>
                  <a:tcPr marL="68580" marR="68580" marT="0" marB="0"/>
                </a:tc>
              </a:tr>
              <a:tr h="40961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Конструктор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ПервоРоботLEGO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Wedo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комп.№6</a:t>
                      </a:r>
                    </a:p>
                  </a:txBody>
                  <a:tcPr marL="68580" marR="68580" marT="0" marB="0"/>
                </a:tc>
              </a:tr>
              <a:tr h="38009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Интерактивное пособие  «Математика», «Русский язык», «Литературное чтение»,  «Окружающий мир» - 4 класс</a:t>
                      </a:r>
                    </a:p>
                  </a:txBody>
                  <a:tcPr marL="68580" marR="68580" marT="0" marB="0"/>
                </a:tc>
              </a:tr>
              <a:tr h="38009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Кабинет начальных классов</a:t>
                      </a:r>
                    </a:p>
                  </a:txBody>
                  <a:tcPr marL="68580" marR="68580" marT="0" marB="0"/>
                </a:tc>
              </a:tr>
              <a:tr h="38009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Документ-камераMmimio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View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1800200" cy="1481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260649"/>
            <a:ext cx="6262464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210 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085184"/>
            <a:ext cx="8136904" cy="132055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103 396 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15616" y="1700808"/>
          <a:ext cx="7344816" cy="33843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344816"/>
              </a:tblGrid>
              <a:tr h="4215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Кабинет  начальных классов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7175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Магнитный плакат 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-«Природное сообщество леса»</a:t>
                      </a:r>
                    </a:p>
                  </a:txBody>
                  <a:tcPr marL="68580" marR="68580" marT="0" marB="0"/>
                </a:tc>
              </a:tr>
              <a:tr h="32186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Конструктор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ПервоРоботLEGO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Wedo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комп.№6</a:t>
                      </a:r>
                    </a:p>
                  </a:txBody>
                  <a:tcPr marL="68580" marR="68580" marT="0" marB="0"/>
                </a:tc>
              </a:tr>
              <a:tr h="45431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Интерактивное пособие  «Математика», «Русский язык»,   1 класс</a:t>
                      </a:r>
                    </a:p>
                  </a:txBody>
                  <a:tcPr marL="68580" marR="68580" marT="0" marB="0"/>
                </a:tc>
              </a:tr>
              <a:tr h="67175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Интерактивное пособие  «Математика», «Русский язык», «Литературное чтение»,  «Окружающий мир» - 1 класс</a:t>
                      </a:r>
                    </a:p>
                  </a:txBody>
                  <a:tcPr marL="68580" marR="68580" marT="0" marB="0"/>
                </a:tc>
              </a:tr>
              <a:tr h="42156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Кабинет начальных классов</a:t>
                      </a:r>
                    </a:p>
                  </a:txBody>
                  <a:tcPr marL="68580" marR="68580" marT="0" marB="0"/>
                </a:tc>
              </a:tr>
              <a:tr h="42156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Комплект лаб.оборудования"Равновесие и устойчивость"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1800200" cy="1481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260649"/>
            <a:ext cx="6262464" cy="9361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кабинет 211 приобретено: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085184"/>
            <a:ext cx="8136904" cy="132055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рамках модернизации образования на сумму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92 344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рублей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15616" y="1700808"/>
          <a:ext cx="7344816" cy="355817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344816"/>
              </a:tblGrid>
              <a:tr h="42156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Комплект методического оборудования 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-«Природное сообщество водоема»</a:t>
                      </a:r>
                    </a:p>
                  </a:txBody>
                  <a:tcPr marL="68580" marR="68580" marT="0" marB="0"/>
                </a:tc>
              </a:tr>
              <a:tr h="67175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Конструктор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ПервоРоботLEGO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Wedo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комп.№6</a:t>
                      </a:r>
                    </a:p>
                  </a:txBody>
                  <a:tcPr marL="68580" marR="68580" marT="0" marB="0"/>
                </a:tc>
              </a:tr>
              <a:tr h="32186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Цифровой микроскоп </a:t>
                      </a:r>
                    </a:p>
                  </a:txBody>
                  <a:tcPr marL="68580" marR="68580" marT="0" marB="0"/>
                </a:tc>
              </a:tr>
              <a:tr h="45431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Интерактивное пособие  «Математика», «Русский язык», «Литературное чтение»,  «Окружающий мир» - 3 класс</a:t>
                      </a:r>
                    </a:p>
                  </a:txBody>
                  <a:tcPr marL="68580" marR="68580" marT="0" marB="0"/>
                </a:tc>
              </a:tr>
              <a:tr h="67175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Проектор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мультимедийный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ViewSonic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PJD6223</a:t>
                      </a:r>
                    </a:p>
                  </a:txBody>
                  <a:tcPr marL="68580" marR="68580" marT="0" marB="0"/>
                </a:tc>
              </a:tr>
              <a:tr h="42156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Интерактивная доска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Legamaster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Professional e -Board FLEX,77 120*167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см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 descr="C:\Documents and Settings\Алексей Оробец\Рабочий стол\ННШ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1800200" cy="1481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</TotalTime>
  <Words>1010</Words>
  <Application>Microsoft Office PowerPoint</Application>
  <PresentationFormat>Экран (4:3)</PresentationFormat>
  <Paragraphs>195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Тема3</vt:lpstr>
      <vt:lpstr>Оборудование, полученное  в рамках модернизации образования  (информация о наличии оборудованных учебных кабинетах) </vt:lpstr>
      <vt:lpstr>В кабинет 203 приобретено:</vt:lpstr>
      <vt:lpstr>В кабинет 202 приобретено:</vt:lpstr>
      <vt:lpstr>В кабинет 203 приобретено:</vt:lpstr>
      <vt:lpstr>В кабинет 204 приобретено:</vt:lpstr>
      <vt:lpstr>В кабинет 205 приобретено:</vt:lpstr>
      <vt:lpstr> В кабинет 206 приобретено:</vt:lpstr>
      <vt:lpstr> В кабинет 210 приобретено:</vt:lpstr>
      <vt:lpstr> В кабинет 211 приобретено:</vt:lpstr>
      <vt:lpstr> В кабинет 212 приобретено:</vt:lpstr>
      <vt:lpstr> В кабинет 214 приобретено:</vt:lpstr>
      <vt:lpstr> В кабинет 215 приобретено:</vt:lpstr>
      <vt:lpstr> В кабинет 216 приобретено:</vt:lpstr>
      <vt:lpstr> В кабинет 217 приобретено:</vt:lpstr>
      <vt:lpstr> В кабинет 316 приобретено:</vt:lpstr>
      <vt:lpstr> В кабинет 315 приобретено:</vt:lpstr>
      <vt:lpstr> В кабинет 310 приобретено:</vt:lpstr>
      <vt:lpstr> В кабинет 305 приобретено:</vt:lpstr>
      <vt:lpstr> В кабинет 304 приобретено:</vt:lpstr>
      <vt:lpstr> В кабинет 303 приобретено:</vt:lpstr>
      <vt:lpstr> В кабинет 302 приобретено:</vt:lpstr>
      <vt:lpstr> В кабинет 301 приобретено:</vt:lpstr>
      <vt:lpstr> В кабинет 317 приобретено:</vt:lpstr>
      <vt:lpstr> В кабинет 108 приобретено:</vt:lpstr>
      <vt:lpstr> В кабинет 110 приобретено:</vt:lpstr>
      <vt:lpstr> В кабинет 107 приобретено:</vt:lpstr>
      <vt:lpstr>В кабинет 106  приобретено:</vt:lpstr>
      <vt:lpstr>В спортивный зал приобретено: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кабинет 201 приобретено:</dc:title>
  <dc:creator>user</dc:creator>
  <cp:lastModifiedBy>user</cp:lastModifiedBy>
  <cp:revision>38</cp:revision>
  <dcterms:created xsi:type="dcterms:W3CDTF">2014-02-15T08:44:22Z</dcterms:created>
  <dcterms:modified xsi:type="dcterms:W3CDTF">2014-03-06T05:21:50Z</dcterms:modified>
</cp:coreProperties>
</file>