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84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</p:sldIdLst>
  <p:sldSz cx="9144000" cy="6858000" type="screen4x3"/>
  <p:notesSz cx="6858000" cy="994568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Средний стиль 2 -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uk-UA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uk-UA" smtClean="0"/>
              <a:t>Образец текста</a:t>
            </a:r>
          </a:p>
          <a:p>
            <a:pPr lvl="1"/>
            <a:r>
              <a:rPr lang="uk-UA" smtClean="0"/>
              <a:t>Второй уровень</a:t>
            </a:r>
          </a:p>
          <a:p>
            <a:pPr lvl="2"/>
            <a:r>
              <a:rPr lang="uk-UA" smtClean="0"/>
              <a:t>Третий уровень</a:t>
            </a:r>
          </a:p>
          <a:p>
            <a:pPr lvl="3"/>
            <a:r>
              <a:rPr lang="uk-UA" smtClean="0"/>
              <a:t>Четвертый уровень</a:t>
            </a:r>
          </a:p>
          <a:p>
            <a:pPr lvl="4"/>
            <a:r>
              <a:rPr lang="uk-UA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fld id="{4663E806-102B-4FD3-AC8F-79FBD1F557E2}" type="datetimeFigureOut">
              <a:rPr lang="ru-RU" smtClean="0"/>
              <a:pPr/>
              <a:t>06.03.2014</a:t>
            </a:fld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6081BE60-1051-49DE-8C5C-3F9BEBE5604C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Relationship Id="rId4" Type="http://schemas.openxmlformats.org/officeDocument/2006/relationships/image" Target="../media/image3.jpeg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ctrTitle"/>
          </p:nvPr>
        </p:nvSpPr>
        <p:spPr>
          <a:xfrm>
            <a:off x="539750" y="765175"/>
            <a:ext cx="8135938" cy="2159000"/>
          </a:xfrm>
        </p:spPr>
        <p:txBody>
          <a:bodyPr/>
          <a:lstStyle/>
          <a:p>
            <a:pPr eaLnBrk="1" hangingPunct="1"/>
            <a:r>
              <a:rPr lang="ru-RU" sz="4000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Оборудование, полученное  в рамках модернизации образования </a:t>
            </a:r>
            <a:r>
              <a:rPr lang="ru-RU" sz="4000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000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3200" i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(информация о наличии оборудованных учебных кабинетах) </a:t>
            </a:r>
            <a:endParaRPr lang="ru-RU" sz="4000" i="1" dirty="0" smtClean="0"/>
          </a:p>
        </p:txBody>
      </p:sp>
      <p:sp>
        <p:nvSpPr>
          <p:cNvPr id="2051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55776" y="3933056"/>
            <a:ext cx="5400675" cy="1752600"/>
          </a:xfrm>
        </p:spPr>
        <p:txBody>
          <a:bodyPr/>
          <a:lstStyle/>
          <a:p>
            <a:pPr eaLnBrk="1" hangingPunct="1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МБОУ СОШ №4 </a:t>
            </a:r>
          </a:p>
          <a:p>
            <a:pPr eaLnBrk="1" hangingPunct="1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им.В.В. Самсонкиной </a:t>
            </a:r>
          </a:p>
        </p:txBody>
      </p:sp>
      <p:pic>
        <p:nvPicPr>
          <p:cNvPr id="2052" name="Picture 5" descr="http://im2-tub-ru.yandex.net/i?id=203441531-32-73&amp;n=21"/>
          <p:cNvPicPr>
            <a:picLocks noChangeAspect="1" noChangeArrowheads="1"/>
          </p:cNvPicPr>
          <p:nvPr/>
        </p:nvPicPr>
        <p:blipFill>
          <a:blip r:embed="rId2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39750" y="4221163"/>
            <a:ext cx="1655763" cy="203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212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11560" y="4581128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81 147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115616" y="2060848"/>
          <a:ext cx="7344816" cy="209659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55207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Интерактивные учебные пособия «Математика»</a:t>
                      </a:r>
                    </a:p>
                  </a:txBody>
                  <a:tcPr marL="68580" marR="68580" marT="0" marB="0"/>
                </a:tc>
              </a:tr>
              <a:tr h="5280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Документ-камераMmimio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View</a:t>
                      </a:r>
                      <a:endParaRPr lang="ru-RU" sz="18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42150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мультимедийный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ViewSonic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PJD6223</a:t>
                      </a:r>
                    </a:p>
                  </a:txBody>
                  <a:tcPr marL="68580" marR="68580" marT="0" marB="0"/>
                </a:tc>
              </a:tr>
              <a:tr h="59496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МФУ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HP LaserJet Pro M1132, CE847A</a:t>
                      </a:r>
                      <a:endParaRPr lang="ru-RU" sz="18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214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11560" y="4581128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117 979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115616" y="2060848"/>
          <a:ext cx="7344816" cy="209659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55207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Интерактивные учебное  пособие «</a:t>
                      </a:r>
                      <a:r>
                        <a:rPr lang="ru-RU" sz="1800" kern="1200" dirty="0" err="1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Кубановедение</a:t>
                      </a:r>
                      <a:r>
                        <a:rPr lang="ru-RU" sz="1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»</a:t>
                      </a:r>
                    </a:p>
                  </a:txBody>
                  <a:tcPr marL="68580" marR="68580" marT="0" marB="0"/>
                </a:tc>
              </a:tr>
              <a:tr h="5280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лаб.оборудования"Наблюдение за погодой"</a:t>
                      </a:r>
                    </a:p>
                  </a:txBody>
                  <a:tcPr marL="68580" marR="68580" marT="0" marB="0"/>
                </a:tc>
              </a:tr>
              <a:tr h="42150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Система голосования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Mmimio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Vote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24</a:t>
                      </a:r>
                    </a:p>
                  </a:txBody>
                  <a:tcPr marL="68580" marR="68580" marT="0" marB="0"/>
                </a:tc>
              </a:tr>
              <a:tr h="59496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мультимедийный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EPSON EB-S02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215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3568" y="3933056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 26 487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115616" y="2492896"/>
          <a:ext cx="7344816" cy="94954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5280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 err="1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Документ-камераMmimio</a:t>
                      </a:r>
                      <a:r>
                        <a:rPr lang="ru-RU" sz="24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2400" kern="1200" dirty="0" err="1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View</a:t>
                      </a:r>
                      <a:endParaRPr lang="ru-RU" sz="2400" kern="1200" dirty="0">
                        <a:solidFill>
                          <a:schemeClr val="bg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42150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Принтер 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Canon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LBP-6000 черный 18стр/мин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216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581128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 65 054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27584" y="2420888"/>
          <a:ext cx="7344816" cy="179256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5280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интерактивных учебных пособий</a:t>
                      </a:r>
                      <a:endParaRPr lang="ru-RU" sz="2400" kern="1200" dirty="0">
                        <a:solidFill>
                          <a:schemeClr val="bg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42150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оборудования "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ГИА-лаборатория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"</a:t>
                      </a:r>
                    </a:p>
                  </a:txBody>
                  <a:tcPr marL="68580" marR="68580" marT="0" marB="0"/>
                </a:tc>
              </a:tr>
              <a:tr h="42150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Динамометры </a:t>
                      </a:r>
                    </a:p>
                  </a:txBody>
                  <a:tcPr marL="68580" marR="68580" marT="0" marB="0"/>
                </a:tc>
              </a:tr>
              <a:tr h="42150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Весы с разновесами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2232248" cy="1837555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217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581128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  605  500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27584" y="2420888"/>
          <a:ext cx="7344816" cy="147218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5280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Учебно-наглядные пособия для кабинета информатики</a:t>
                      </a:r>
                    </a:p>
                  </a:txBody>
                  <a:tcPr marL="68580" marR="68580" marT="0" marB="0"/>
                </a:tc>
              </a:tr>
              <a:tr h="42150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Мобильный компьютерный класс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2232248" cy="1837555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316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581128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  376 796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27584" y="2420888"/>
          <a:ext cx="7344816" cy="147218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5280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Программно-аппаратный комплекс с возможностью трехмерной визуализации</a:t>
                      </a:r>
                    </a:p>
                  </a:txBody>
                  <a:tcPr marL="68580" marR="68580" marT="0" marB="0"/>
                </a:tc>
              </a:tr>
              <a:tr h="42150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Система голосования </a:t>
                      </a:r>
                      <a:r>
                        <a:rPr lang="ru-RU" sz="2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Mmimio</a:t>
                      </a:r>
                      <a:r>
                        <a:rPr lang="ru-RU" sz="2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2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Vote</a:t>
                      </a:r>
                      <a:r>
                        <a:rPr lang="ru-RU" sz="2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24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2232248" cy="1837555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315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3568" y="5301208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153 629   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115616" y="1484784"/>
          <a:ext cx="7704856" cy="3842097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86007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Учебно-лабораторное оборудование по экологии, химии, биологии  </a:t>
                      </a:r>
                      <a:r>
                        <a:rPr lang="ru-RU" sz="2400" kern="1200" dirty="0" err="1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</a:t>
                      </a:r>
                      <a:r>
                        <a:rPr lang="ru-RU" sz="24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/учащегося</a:t>
                      </a:r>
                    </a:p>
                  </a:txBody>
                  <a:tcPr marL="68580" marR="68580" marT="0" marB="0"/>
                </a:tc>
              </a:tr>
              <a:tr h="86007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Учебно-лабораторное оборудование по экологии, химии, биологии  д/учителя</a:t>
                      </a:r>
                    </a:p>
                  </a:txBody>
                  <a:tcPr marL="68580" marR="68580" marT="0" marB="0"/>
                </a:tc>
              </a:tr>
              <a:tr h="41206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Хранилище для реактивов</a:t>
                      </a:r>
                    </a:p>
                  </a:txBody>
                  <a:tcPr marL="68580" marR="68580" marT="0" marB="0"/>
                </a:tc>
              </a:tr>
              <a:tr h="86007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Учебно-лабораторное оборудование по химии на 10 учащихся</a:t>
                      </a:r>
                    </a:p>
                  </a:txBody>
                  <a:tcPr marL="68580" marR="68580" marT="0" marB="0"/>
                </a:tc>
              </a:tr>
              <a:tr h="41206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интерактивных учебных пособий </a:t>
                      </a:r>
                    </a:p>
                  </a:txBody>
                  <a:tcPr marL="68580" marR="68580" marT="0" marB="0"/>
                </a:tc>
              </a:tr>
              <a:tr h="41206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Проектор 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мультимедийный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ViewSonic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PJD6223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310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3568" y="5301208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130 120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99592" y="1772816"/>
          <a:ext cx="7704856" cy="378561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28803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учебно-производственного оборудования по обслуживающему труду</a:t>
                      </a:r>
                    </a:p>
                  </a:txBody>
                  <a:tcPr marL="68580" marR="68580" marT="0" marB="0"/>
                </a:tc>
              </a:tr>
              <a:tr h="28803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Холодильник</a:t>
                      </a:r>
                    </a:p>
                  </a:txBody>
                  <a:tcPr marL="68580" marR="68580" marT="0" marB="0"/>
                </a:tc>
              </a:tr>
              <a:tr h="41206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Плита электрическая 4-х конфорочная ПЭЖШ с 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жаровочным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шкафом</a:t>
                      </a:r>
                    </a:p>
                  </a:txBody>
                  <a:tcPr marL="68580" marR="68580" marT="0" marB="0"/>
                </a:tc>
              </a:tr>
              <a:tr h="23600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Чайник электрический</a:t>
                      </a:r>
                    </a:p>
                  </a:txBody>
                  <a:tcPr marL="68580" marR="68580" marT="0" marB="0"/>
                </a:tc>
              </a:tr>
              <a:tr h="41206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Учебно-наглядные пособия 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/кабинета 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профориентационной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работы</a:t>
                      </a:r>
                    </a:p>
                  </a:txBody>
                  <a:tcPr marL="68580" marR="68580" marT="0" marB="0"/>
                </a:tc>
              </a:tr>
              <a:tr h="41206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Учебно-наглядные пособия для кабинета технологии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305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67544" y="3861048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29 400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99592" y="2348880"/>
          <a:ext cx="7704856" cy="70104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28803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Мобильная рабочая станция </a:t>
                      </a:r>
                      <a:r>
                        <a:rPr lang="ru-RU" sz="4000" kern="12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endParaRPr lang="ru-RU" sz="4000" kern="1200" dirty="0">
                        <a:solidFill>
                          <a:schemeClr val="bg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2448272" cy="2015383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304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67544" y="3861048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99 900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99592" y="2348880"/>
          <a:ext cx="7704856" cy="77114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28803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Лингафонный кабинет</a:t>
                      </a:r>
                      <a:endParaRPr lang="ru-RU" sz="8000" kern="1200" dirty="0">
                        <a:solidFill>
                          <a:schemeClr val="bg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2448272" cy="2015383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1080120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203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941168"/>
            <a:ext cx="8136904" cy="1752600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97 068, 33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2051720" y="1484784"/>
          <a:ext cx="6552728" cy="346034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6552728"/>
              </a:tblGrid>
              <a:tr h="37084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методического оборудования 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-«Природное сообщество поля»,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-«Птицы зимой»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Цифровой микроскоп </a:t>
                      </a:r>
                    </a:p>
                  </a:txBody>
                  <a:tcPr marL="68580" marR="68580" marT="0" marB="0"/>
                </a:tc>
              </a:tr>
              <a:tr h="39964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Настольная печатная игра «Моя Кубань»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Конструктор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ПервоРоботLEGO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Wedo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комп.№6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ЛабДиск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Гломир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. Мобильная естественнонаучная лаборатория для начальной школы.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Учебно-наглядные пособия для кабинета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кубановедения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Проектор </a:t>
                      </a:r>
                      <a:r>
                        <a:rPr lang="ru-RU" sz="18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мультимедийный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8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ViewSonic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PJD6223</a:t>
                      </a:r>
                      <a:r>
                        <a:rPr lang="ru-RU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ru-RU" sz="16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3" y="116632"/>
            <a:ext cx="2186870" cy="1800200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303</a:t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725144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139 900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99592" y="2348880"/>
          <a:ext cx="7704856" cy="154228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48349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АРМ </a:t>
                      </a:r>
                    </a:p>
                  </a:txBody>
                  <a:tcPr marL="68580" marR="68580" marT="0" marB="0"/>
                </a:tc>
              </a:tr>
              <a:tr h="95666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Учебно</a:t>
                      </a:r>
                      <a:r>
                        <a:rPr lang="ru-RU" sz="2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– наглядные пособия для кабинета русского языка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2448272" cy="2015383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302</a:t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149080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132 300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99592" y="2348880"/>
          <a:ext cx="7704856" cy="94640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48349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АРМ 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2448272" cy="2015383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301</a:t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653136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54 727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755576" y="2132856"/>
          <a:ext cx="7704856" cy="223224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1015833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 </a:t>
                      </a:r>
                      <a:r>
                        <a:rPr lang="ru-RU" sz="24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Мир музыки. Программно-методический комплект (DVD)</a:t>
                      </a:r>
                    </a:p>
                  </a:txBody>
                  <a:tcPr marL="68580" marR="68580" marT="0" marB="0"/>
                </a:tc>
              </a:tr>
              <a:tr h="60820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Электро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пианино с ножками</a:t>
                      </a:r>
                    </a:p>
                  </a:txBody>
                  <a:tcPr marL="68580" marR="68580" marT="0" marB="0"/>
                </a:tc>
              </a:tr>
              <a:tr h="60820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Проектор 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мультимедийный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BENQ MS500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4" cstate="email"/>
          <a:srcRect/>
          <a:stretch>
            <a:fillRect/>
          </a:stretch>
        </p:blipFill>
        <p:spPr bwMode="auto">
          <a:xfrm>
            <a:off x="179512" y="188641"/>
            <a:ext cx="2011920" cy="1656184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317</a:t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653136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53 796</a:t>
            </a:r>
            <a:r>
              <a:rPr lang="ru-RU" sz="3600" dirty="0" smtClean="0"/>
              <a:t>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755576" y="2420888"/>
          <a:ext cx="7704856" cy="126187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1015833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0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 </a:t>
                      </a:r>
                      <a:r>
                        <a:rPr lang="ru-RU" sz="3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Система голосования 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Mmimio</a:t>
                      </a:r>
                      <a:r>
                        <a:rPr lang="ru-RU" sz="3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32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Vote</a:t>
                      </a:r>
                      <a:r>
                        <a:rPr lang="ru-RU" sz="3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24</a:t>
                      </a:r>
                      <a:endParaRPr lang="ru-RU" sz="4000" kern="1200" dirty="0">
                        <a:solidFill>
                          <a:schemeClr val="bg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1"/>
            <a:ext cx="2011920" cy="1656184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108</a:t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653136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20 236 </a:t>
            </a:r>
            <a:r>
              <a:rPr lang="ru-RU" sz="3600" dirty="0" smtClean="0"/>
              <a:t>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755576" y="2420888"/>
          <a:ext cx="7704856" cy="14020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1015833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0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 </a:t>
                      </a:r>
                      <a:r>
                        <a:rPr lang="ru-RU" sz="32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40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Документ-камера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0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Mmimio</a:t>
                      </a:r>
                      <a:r>
                        <a:rPr lang="ru-RU" sz="40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40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View</a:t>
                      </a:r>
                      <a:endParaRPr lang="ru-RU" sz="6000" kern="1200" dirty="0">
                        <a:solidFill>
                          <a:schemeClr val="bg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1"/>
            <a:ext cx="2011920" cy="1656184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110</a:t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653136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3900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  <a:r>
              <a:rPr lang="ru-RU" sz="3600" dirty="0" smtClean="0"/>
              <a:t>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27584" y="1988841"/>
          <a:ext cx="7704856" cy="168249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188431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интерактивных учебных пособий</a:t>
                      </a:r>
                    </a:p>
                  </a:txBody>
                  <a:tcPr marL="68580" marR="68580" marT="0" marB="0"/>
                </a:tc>
              </a:tr>
              <a:tr h="531649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Микроскоп школьный с подсветкой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1"/>
            <a:ext cx="2011920" cy="1656184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79712" y="0"/>
            <a:ext cx="6766520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107</a:t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4653136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125 505 </a:t>
            </a:r>
            <a:r>
              <a:rPr lang="ru-RU" sz="3600" dirty="0" smtClean="0"/>
              <a:t>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27584" y="1988841"/>
          <a:ext cx="7704856" cy="212659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531649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Макет </a:t>
                      </a:r>
                      <a:r>
                        <a:rPr lang="ru-RU" sz="2400" kern="1200" dirty="0" err="1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массово-габарит.автомата</a:t>
                      </a:r>
                      <a:r>
                        <a:rPr lang="ru-RU" sz="24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Калашникова</a:t>
                      </a:r>
                    </a:p>
                  </a:txBody>
                  <a:tcPr marL="68580" marR="68580" marT="0" marB="0"/>
                </a:tc>
              </a:tr>
              <a:tr h="531649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Пневматическая винтовка МР-512-06</a:t>
                      </a:r>
                    </a:p>
                  </a:txBody>
                  <a:tcPr marL="68580" marR="68580" marT="0" marB="0"/>
                </a:tc>
              </a:tr>
              <a:tr h="531649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Учебно-наглядные пособия для кабинета ОБЖ </a:t>
                      </a:r>
                    </a:p>
                  </a:txBody>
                  <a:tcPr marL="68580" marR="68580" marT="0" marB="0"/>
                </a:tc>
              </a:tr>
              <a:tr h="531649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Проектор 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мультимедийный</a:t>
                      </a:r>
                      <a:r>
                        <a:rPr lang="ru-RU" sz="2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24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Acer</a:t>
                      </a:r>
                      <a:endParaRPr lang="ru-RU" sz="24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1"/>
            <a:ext cx="2011920" cy="1656184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835696" y="188641"/>
            <a:ext cx="6766520" cy="648072"/>
          </a:xfrm>
        </p:spPr>
        <p:txBody>
          <a:bodyPr/>
          <a:lstStyle/>
          <a:p>
            <a:pPr algn="l"/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106  приобретено:</a:t>
            </a:r>
            <a:endParaRPr lang="ru-RU" sz="3600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5157192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</a:t>
            </a:r>
            <a:r>
              <a:rPr lang="ru-RU" sz="3600" b="1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сумму </a:t>
            </a:r>
            <a:r>
              <a:rPr lang="ru-RU" sz="3600" b="1" u="sng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239 933  </a:t>
            </a:r>
            <a:r>
              <a:rPr lang="ru-RU" sz="3600" b="1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  <a:endParaRPr lang="ru-RU" sz="3600" b="1" dirty="0" smtClean="0">
              <a:solidFill>
                <a:srgbClr val="0000FF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899592" y="1124744"/>
          <a:ext cx="7704856" cy="3886113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704856"/>
              </a:tblGrid>
              <a:tr h="33295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 err="1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Мультимедийный</a:t>
                      </a:r>
                      <a:r>
                        <a:rPr lang="ru-RU" sz="16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проектор </a:t>
                      </a:r>
                      <a:r>
                        <a:rPr lang="ru-RU" sz="1600" kern="1200" dirty="0" err="1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Optoma</a:t>
                      </a:r>
                      <a:r>
                        <a:rPr lang="ru-RU" sz="16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ES 515 </a:t>
                      </a:r>
                      <a:r>
                        <a:rPr lang="ru-RU" sz="1600" kern="12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endParaRPr lang="ru-RU" sz="1600" kern="1200" dirty="0">
                        <a:solidFill>
                          <a:schemeClr val="bg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33295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Интерактивная доска Active Board 378 E 100(78*)</a:t>
                      </a:r>
                    </a:p>
                  </a:txBody>
                  <a:tcPr marL="68580" marR="68580" marT="0" marB="0"/>
                </a:tc>
              </a:tr>
              <a:tr h="33295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Ноутбук Toshiba Satellite L655</a:t>
                      </a:r>
                    </a:p>
                  </a:txBody>
                  <a:tcPr marL="68580" marR="68580" marT="0" marB="0"/>
                </a:tc>
              </a:tr>
              <a:tr h="31992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ДА32бзДоска аудиторная(д\мела)(размер 3000*1000)</a:t>
                      </a: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методического оборудования " Природное сообщество леса"</a:t>
                      </a: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Компас, лупы,</a:t>
                      </a:r>
                      <a:r>
                        <a:rPr lang="ru-RU" sz="1600" kern="1200" baseline="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т</a:t>
                      </a:r>
                      <a:r>
                        <a:rPr lang="ru-RU" sz="16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орс человека разборной</a:t>
                      </a:r>
                      <a:endParaRPr lang="ru-RU" sz="16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лаб.оборудования"От зародыша до взрослого растения"</a:t>
                      </a: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лаб.оборудования"Плавание и </a:t>
                      </a: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погружение.Закон</a:t>
                      </a: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"</a:t>
                      </a: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Настольная печатная игра «Моя Кубань»</a:t>
                      </a:r>
                    </a:p>
                  </a:txBody>
                  <a:tcPr marL="68580" marR="68580" marT="0" marB="0"/>
                </a:tc>
              </a:tr>
              <a:tr h="38933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Конструктор </a:t>
                      </a: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ПервоРоботLEGO</a:t>
                      </a: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Wedo</a:t>
                      </a: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комп.№6</a:t>
                      </a:r>
                    </a:p>
                  </a:txBody>
                  <a:tcPr marL="68580" marR="68580" marT="0" marB="0"/>
                </a:tc>
              </a:tr>
              <a:tr h="38933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лабораторного оборудования «Весовые измерения»</a:t>
                      </a:r>
                    </a:p>
                  </a:txBody>
                  <a:tcPr marL="68580" marR="68580" marT="0" marB="0"/>
                </a:tc>
              </a:tr>
              <a:tr h="38933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Документ-камераMmimio</a:t>
                      </a: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View</a:t>
                      </a:r>
                      <a:endParaRPr lang="ru-RU" sz="16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1"/>
            <a:ext cx="1440160" cy="118551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835696" y="188641"/>
            <a:ext cx="6766520" cy="648072"/>
          </a:xfrm>
        </p:spPr>
        <p:txBody>
          <a:bodyPr/>
          <a:lstStyle/>
          <a:p>
            <a:r>
              <a:rPr lang="ru-RU" sz="3200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спортивный зал приобретено:</a:t>
            </a:r>
            <a:endParaRPr lang="ru-RU" sz="3200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5373216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</a:t>
            </a:r>
            <a:r>
              <a:rPr lang="ru-RU" sz="3600" b="1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сумму </a:t>
            </a:r>
            <a:r>
              <a:rPr lang="ru-RU" sz="3600" b="1" u="sng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169 522 </a:t>
            </a:r>
            <a:r>
              <a:rPr lang="ru-RU" sz="3600" b="1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  <a:endParaRPr lang="ru-RU" sz="3600" b="1" dirty="0" smtClean="0">
              <a:solidFill>
                <a:srgbClr val="0000FF"/>
              </a:solidFill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763688" y="764704"/>
          <a:ext cx="6336704" cy="466755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6336704"/>
              </a:tblGrid>
              <a:tr h="33295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Козел</a:t>
                      </a:r>
                    </a:p>
                  </a:txBody>
                  <a:tcPr marL="68580" marR="68580" marT="0" marB="0"/>
                </a:tc>
              </a:tr>
              <a:tr h="33295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Мяч баскетбольный TF-1000</a:t>
                      </a:r>
                    </a:p>
                  </a:txBody>
                  <a:tcPr marL="68580" marR="68580" marT="0" marB="0"/>
                </a:tc>
              </a:tr>
              <a:tr h="33295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Стол теннисный СТПРУ</a:t>
                      </a:r>
                    </a:p>
                  </a:txBody>
                  <a:tcPr marL="68580" marR="68580" marT="0" marB="0"/>
                </a:tc>
              </a:tr>
              <a:tr h="31992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Скамья </a:t>
                      </a: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</a:t>
                      </a: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/пресса</a:t>
                      </a: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Палатка</a:t>
                      </a: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Палатка Дом 4 синий/голубой</a:t>
                      </a: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Стенка шведская</a:t>
                      </a: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Козел гимнастический KRIOS</a:t>
                      </a:r>
                    </a:p>
                  </a:txBody>
                  <a:tcPr marL="68580" marR="68580" marT="0" marB="0"/>
                </a:tc>
              </a:tr>
              <a:tr h="27764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Канат для </a:t>
                      </a: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перетягивания</a:t>
                      </a: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KRIOS</a:t>
                      </a:r>
                    </a:p>
                  </a:txBody>
                  <a:tcPr marL="68580" marR="68580" marT="0" marB="0"/>
                </a:tc>
              </a:tr>
              <a:tr h="38933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Скамейка гимнастическая KRIOS</a:t>
                      </a:r>
                    </a:p>
                  </a:txBody>
                  <a:tcPr marL="68580" marR="68580" marT="0" marB="0"/>
                </a:tc>
              </a:tr>
              <a:tr h="38933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Бревно напольное</a:t>
                      </a:r>
                    </a:p>
                  </a:txBody>
                  <a:tcPr marL="68580" marR="68580" marT="0" marB="0"/>
                </a:tc>
              </a:tr>
              <a:tr h="38933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Щит баскетбольный </a:t>
                      </a: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тренировачный</a:t>
                      </a: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KRIOS</a:t>
                      </a:r>
                    </a:p>
                  </a:txBody>
                  <a:tcPr marL="68580" marR="68580" marT="0" marB="0"/>
                </a:tc>
              </a:tr>
              <a:tr h="38933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Столд</a:t>
                      </a: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/настольного  </a:t>
                      </a:r>
                      <a:r>
                        <a:rPr lang="ru-RU" sz="16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теннисаKRIOS</a:t>
                      </a:r>
                      <a:endParaRPr lang="ru-RU" sz="16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389336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Ворота универсальные KRIOS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440160" cy="118551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8"/>
            <a:ext cx="6262464" cy="1470025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202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5105400"/>
            <a:ext cx="8136904" cy="1752600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73 083, 68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835696" y="1772816"/>
          <a:ext cx="6552728" cy="324035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6552728"/>
              </a:tblGrid>
              <a:tr h="41654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 pitchFamily="18" charset="0"/>
                          <a:cs typeface="Times New Roman" pitchFamily="18" charset="0"/>
                        </a:rPr>
                        <a:t>Кабинет  начальных классов</a:t>
                      </a:r>
                      <a:endParaRPr lang="ru-RU" sz="16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416549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Магнитный плакат «Природное сообщество водоема»</a:t>
                      </a:r>
                    </a:p>
                  </a:txBody>
                  <a:tcPr marL="68580" marR="68580" marT="0" marB="0"/>
                </a:tc>
              </a:tr>
              <a:tr h="416549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Цифровой микроскоп </a:t>
                      </a:r>
                    </a:p>
                  </a:txBody>
                  <a:tcPr marL="68580" marR="68580" marT="0" marB="0"/>
                </a:tc>
              </a:tr>
              <a:tr h="44890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Настольная печатная игра «Моя Кубань»</a:t>
                      </a:r>
                    </a:p>
                  </a:txBody>
                  <a:tcPr marL="68580" marR="68580" marT="0" marB="0"/>
                </a:tc>
              </a:tr>
              <a:tr h="416549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Конструктор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ПервоРоботLEGO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Wedo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комп.№6</a:t>
                      </a:r>
                    </a:p>
                  </a:txBody>
                  <a:tcPr marL="68580" marR="68580" marT="0" marB="0"/>
                </a:tc>
              </a:tr>
              <a:tr h="70870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Интерактивное пособие  «Математика», «Русский язык», «Литературное чтение»,  «Окружающий мир» - 2 класс</a:t>
                      </a:r>
                    </a:p>
                  </a:txBody>
                  <a:tcPr marL="68580" marR="68580" marT="0" marB="0"/>
                </a:tc>
              </a:tr>
              <a:tr h="416549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Магнитный плакат «Природное сообщество водоема»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2339752" cy="1926050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1152128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203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5105400"/>
            <a:ext cx="8136904" cy="1752600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73 083, 68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547664" y="1412776"/>
          <a:ext cx="7344816" cy="3822785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38009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 pitchFamily="18" charset="0"/>
                          <a:cs typeface="Times New Roman" pitchFamily="18" charset="0"/>
                        </a:rPr>
                        <a:t>Кабинет  начальных классов</a:t>
                      </a:r>
                      <a:endParaRPr lang="ru-RU" sz="16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57571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методического оборудования 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-«Природное сообщество поля»,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-«Птицы зимой»</a:t>
                      </a:r>
                    </a:p>
                  </a:txBody>
                  <a:tcPr marL="68580" marR="68580" marT="0" marB="0"/>
                </a:tc>
              </a:tr>
              <a:tr h="22689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Цифровой микроскоп </a:t>
                      </a:r>
                    </a:p>
                  </a:txBody>
                  <a:tcPr marL="68580" marR="68580" marT="0" marB="0"/>
                </a:tc>
              </a:tr>
              <a:tr h="409617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Настольная печатная игра «Моя Кубань»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Конструктор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ПервоРоботLEGO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Wedo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комп.№6</a:t>
                      </a:r>
                    </a:p>
                  </a:txBody>
                  <a:tcPr marL="68580" marR="68580" marT="0" marB="0"/>
                </a:tc>
              </a:tr>
              <a:tr h="23979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ЛабДиск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Гломир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. Мобильная естественнонаучная лаборатория для начальной школы.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Учебно-наглядные пособия для кабинета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кубановедения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Проектор </a:t>
                      </a:r>
                      <a:r>
                        <a:rPr lang="ru-RU" sz="1800" kern="120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мультимедийный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ViewSonic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PJD6223</a:t>
                      </a:r>
                      <a:endParaRPr lang="ru-RU" sz="18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2339752" cy="1926050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204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5105400"/>
            <a:ext cx="8136904" cy="1752600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105 424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547664" y="1412776"/>
          <a:ext cx="7344816" cy="3822785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38009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 pitchFamily="18" charset="0"/>
                          <a:cs typeface="Times New Roman" pitchFamily="18" charset="0"/>
                        </a:rPr>
                        <a:t>Кабинет  начальных классов</a:t>
                      </a:r>
                      <a:endParaRPr lang="ru-RU" sz="16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57571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методического оборудования 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-«Природное сообщество луга»</a:t>
                      </a:r>
                    </a:p>
                  </a:txBody>
                  <a:tcPr marL="68580" marR="68580" marT="0" marB="0"/>
                </a:tc>
              </a:tr>
              <a:tr h="22689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Цифровой микроскоп </a:t>
                      </a:r>
                    </a:p>
                  </a:txBody>
                  <a:tcPr marL="68580" marR="68580" marT="0" marB="0"/>
                </a:tc>
              </a:tr>
              <a:tr h="409617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Конструктор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ПервоРоботLEGO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Wedo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комп.№6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Набор муляжей грибов</a:t>
                      </a:r>
                    </a:p>
                  </a:txBody>
                  <a:tcPr marL="68580" marR="68580" marT="0" marB="0"/>
                </a:tc>
              </a:tr>
              <a:tr h="23979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мультимедийный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ViewSonic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PJD6223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Интерактивная доска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Legamaster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Professional e -Board FLEX,77 120*167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см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(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наст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.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креп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Принтер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Canon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LBP-6000 черный 18стр/мин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МФУ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Canon </a:t>
                      </a:r>
                      <a:r>
                        <a:rPr lang="en-US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-SENSYS MF4410 23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стр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/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мин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,64Mb USB 2.0 A4</a:t>
                      </a:r>
                      <a:endParaRPr lang="ru-RU" sz="18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205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11560" y="4653136"/>
            <a:ext cx="8136904" cy="1752600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31 550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259632" y="2060848"/>
          <a:ext cx="7344816" cy="2116201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38009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 pitchFamily="18" charset="0"/>
                          <a:cs typeface="Times New Roman" pitchFamily="18" charset="0"/>
                        </a:rPr>
                        <a:t>Кабинет  начальных классов</a:t>
                      </a:r>
                      <a:endParaRPr lang="ru-RU" sz="16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57571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методического оборудования 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-«Природное сообщество луга»</a:t>
                      </a:r>
                    </a:p>
                  </a:txBody>
                  <a:tcPr marL="68580" marR="68580" marT="0" marB="0"/>
                </a:tc>
              </a:tr>
              <a:tr h="22689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лабораторного оборудования «Постоянные магниты»  </a:t>
                      </a:r>
                    </a:p>
                  </a:txBody>
                  <a:tcPr marL="68580" marR="68580" marT="0" marB="0"/>
                </a:tc>
              </a:tr>
              <a:tr h="409617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Конструктор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ПервоРоботLEGO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Wedo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комп.№6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МФУ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Canon </a:t>
                      </a:r>
                      <a:r>
                        <a:rPr lang="en-US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-SENSYS MF4410 23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стр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/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мин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,64Mb USB 2.0 A4</a:t>
                      </a:r>
                      <a:endParaRPr lang="ru-RU" sz="18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206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11560" y="4653136"/>
            <a:ext cx="8136904" cy="1752600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82 542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115616" y="1700808"/>
          <a:ext cx="7344816" cy="3072003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38009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 pitchFamily="18" charset="0"/>
                          <a:cs typeface="Times New Roman" pitchFamily="18" charset="0"/>
                        </a:rPr>
                        <a:t>Кабинет  начальных классов</a:t>
                      </a:r>
                      <a:endParaRPr lang="ru-RU" sz="16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575712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Цифровой микроскоп </a:t>
                      </a:r>
                    </a:p>
                  </a:txBody>
                  <a:tcPr marL="68580" marR="68580" marT="0" marB="0"/>
                </a:tc>
              </a:tr>
              <a:tr h="22689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Настольная печатная игра «Моя Кубань»</a:t>
                      </a:r>
                    </a:p>
                  </a:txBody>
                  <a:tcPr marL="68580" marR="68580" marT="0" marB="0"/>
                </a:tc>
              </a:tr>
              <a:tr h="409617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Конструктор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ПервоРоботLEGO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Wedo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комп.№6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Интерактивное пособие  «Математика», «Русский язык», «Литературное чтение»,  «Окружающий мир» - 4 класс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Кабинет начальных классов</a:t>
                      </a:r>
                    </a:p>
                  </a:txBody>
                  <a:tcPr marL="68580" marR="68580" marT="0" marB="0"/>
                </a:tc>
              </a:tr>
              <a:tr h="380090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Документ-камераMmimio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View</a:t>
                      </a:r>
                      <a:endParaRPr lang="ru-RU" sz="1800" kern="1200" dirty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210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11560" y="5085184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103 396  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115616" y="1700808"/>
          <a:ext cx="7344816" cy="338437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42156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 pitchFamily="18" charset="0"/>
                          <a:cs typeface="Times New Roman" pitchFamily="18" charset="0"/>
                        </a:rPr>
                        <a:t>Кабинет  начальных классов</a:t>
                      </a:r>
                      <a:endParaRPr lang="ru-RU" sz="16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671753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Магнитный плакат 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-«Природное сообщество леса»</a:t>
                      </a:r>
                    </a:p>
                  </a:txBody>
                  <a:tcPr marL="68580" marR="68580" marT="0" marB="0"/>
                </a:tc>
              </a:tr>
              <a:tr h="321861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Конструктор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ПервоРоботLEGO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Wedo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комп.№6</a:t>
                      </a:r>
                    </a:p>
                  </a:txBody>
                  <a:tcPr marL="68580" marR="68580" marT="0" marB="0"/>
                </a:tc>
              </a:tr>
              <a:tr h="454314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Интерактивное пособие  «Математика», «Русский язык»,   1 класс</a:t>
                      </a:r>
                    </a:p>
                  </a:txBody>
                  <a:tcPr marL="68580" marR="68580" marT="0" marB="0"/>
                </a:tc>
              </a:tr>
              <a:tr h="671753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Интерактивное пособие  «Математика», «Русский язык», «Литературное чтение»,  «Окружающий мир» - 1 класс</a:t>
                      </a:r>
                    </a:p>
                  </a:txBody>
                  <a:tcPr marL="68580" marR="68580" marT="0" marB="0"/>
                </a:tc>
              </a:tr>
              <a:tr h="42156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Кабинет начальных классов</a:t>
                      </a:r>
                    </a:p>
                  </a:txBody>
                  <a:tcPr marL="68580" marR="68580" marT="0" marB="0"/>
                </a:tc>
              </a:tr>
              <a:tr h="42156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лаб.оборудования"Равновесие и устойчивость"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83768" y="260649"/>
            <a:ext cx="6262464" cy="936103"/>
          </a:xfrm>
        </p:spPr>
        <p:txBody>
          <a:bodyPr/>
          <a:lstStyle/>
          <a:p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В кабинет 211 приобретено:</a:t>
            </a:r>
            <a:endParaRPr lang="ru-RU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11560" y="5085184"/>
            <a:ext cx="8136904" cy="1320552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в рамках модернизации образования на сумму </a:t>
            </a:r>
            <a:r>
              <a:rPr lang="ru-RU" sz="3600" b="1" u="sng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92 344</a:t>
            </a:r>
            <a:r>
              <a:rPr lang="ru-RU" sz="3600" b="1" dirty="0" smtClean="0">
                <a:solidFill>
                  <a:srgbClr val="00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рублей  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115616" y="1700808"/>
          <a:ext cx="7344816" cy="3558175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7344816"/>
              </a:tblGrid>
              <a:tr h="42156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Комплект методического оборудования </a:t>
                      </a:r>
                    </a:p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-«Природное сообщество водоема»</a:t>
                      </a:r>
                    </a:p>
                  </a:txBody>
                  <a:tcPr marL="68580" marR="68580" marT="0" marB="0"/>
                </a:tc>
              </a:tr>
              <a:tr h="671753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Конструктор </a:t>
                      </a:r>
                      <a:r>
                        <a:rPr lang="ru-RU" sz="1800" kern="1200" dirty="0" err="1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ПервоРоботLEGO</a:t>
                      </a:r>
                      <a:r>
                        <a:rPr lang="ru-RU" sz="18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Wedo</a:t>
                      </a:r>
                      <a:r>
                        <a:rPr lang="ru-RU" sz="18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комп.№6</a:t>
                      </a:r>
                    </a:p>
                  </a:txBody>
                  <a:tcPr marL="68580" marR="68580" marT="0" marB="0"/>
                </a:tc>
              </a:tr>
              <a:tr h="321861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Цифровой микроскоп </a:t>
                      </a:r>
                    </a:p>
                  </a:txBody>
                  <a:tcPr marL="68580" marR="68580" marT="0" marB="0"/>
                </a:tc>
              </a:tr>
              <a:tr h="454314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Интерактивное пособие  «Математика», «Русский язык», «Литературное чтение»,  «Окружающий мир» - 3 класс</a:t>
                      </a:r>
                    </a:p>
                  </a:txBody>
                  <a:tcPr marL="68580" marR="68580" marT="0" marB="0"/>
                </a:tc>
              </a:tr>
              <a:tr h="671753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Проектор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мультимедийный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ViewSonic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PJD6223</a:t>
                      </a:r>
                    </a:p>
                  </a:txBody>
                  <a:tcPr marL="68580" marR="68580" marT="0" marB="0"/>
                </a:tc>
              </a:tr>
              <a:tr h="421565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Интерактивная доска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1800" kern="1200" dirty="0" err="1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Legamaster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Professional e -Board FLEX,77 120*167</a:t>
                      </a:r>
                      <a:r>
                        <a:rPr lang="ru-RU" sz="1800" kern="1200" dirty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см 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pic>
        <p:nvPicPr>
          <p:cNvPr id="4" name="Picture 2" descr="C:\Documents and Settings\Алексей Оробец\Рабочий стол\ННШ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9512" y="188640"/>
            <a:ext cx="1800200" cy="1481899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3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Override1.xml><?xml version="1.0" encoding="utf-8"?>
<a:themeOverride xmlns:a="http://schemas.openxmlformats.org/drawingml/2006/main">
  <a:clrScheme name="Оформление по умолчанию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246</TotalTime>
  <Words>1010</Words>
  <Application>Microsoft Office PowerPoint</Application>
  <PresentationFormat>Экран (4:3)</PresentationFormat>
  <Paragraphs>195</Paragraphs>
  <Slides>28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28</vt:i4>
      </vt:variant>
    </vt:vector>
  </HeadingPairs>
  <TitlesOfParts>
    <vt:vector size="29" baseType="lpstr">
      <vt:lpstr>Тема3</vt:lpstr>
      <vt:lpstr>Оборудование, полученное  в рамках модернизации образования  (информация о наличии оборудованных учебных кабинетах) </vt:lpstr>
      <vt:lpstr>В кабинет 203 приобретено:</vt:lpstr>
      <vt:lpstr>В кабинет 202 приобретено:</vt:lpstr>
      <vt:lpstr>В кабинет 203 приобретено:</vt:lpstr>
      <vt:lpstr>В кабинет 204 приобретено:</vt:lpstr>
      <vt:lpstr>В кабинет 205 приобретено:</vt:lpstr>
      <vt:lpstr> В кабинет 206 приобретено:</vt:lpstr>
      <vt:lpstr> В кабинет 210 приобретено:</vt:lpstr>
      <vt:lpstr> В кабинет 211 приобретено:</vt:lpstr>
      <vt:lpstr> В кабинет 212 приобретено:</vt:lpstr>
      <vt:lpstr> В кабинет 214 приобретено:</vt:lpstr>
      <vt:lpstr> В кабинет 215 приобретено:</vt:lpstr>
      <vt:lpstr> В кабинет 216 приобретено:</vt:lpstr>
      <vt:lpstr> В кабинет 217 приобретено:</vt:lpstr>
      <vt:lpstr> В кабинет 316 приобретено:</vt:lpstr>
      <vt:lpstr> В кабинет 315 приобретено:</vt:lpstr>
      <vt:lpstr> В кабинет 310 приобретено:</vt:lpstr>
      <vt:lpstr> В кабинет 305 приобретено:</vt:lpstr>
      <vt:lpstr> В кабинет 304 приобретено:</vt:lpstr>
      <vt:lpstr> В кабинет 303 приобретено:</vt:lpstr>
      <vt:lpstr> В кабинет 302 приобретено:</vt:lpstr>
      <vt:lpstr> В кабинет 301 приобретено:</vt:lpstr>
      <vt:lpstr> В кабинет 317 приобретено:</vt:lpstr>
      <vt:lpstr> В кабинет 108 приобретено:</vt:lpstr>
      <vt:lpstr> В кабинет 110 приобретено:</vt:lpstr>
      <vt:lpstr> В кабинет 107 приобретено:</vt:lpstr>
      <vt:lpstr>В кабинет 106  приобретено:</vt:lpstr>
      <vt:lpstr>В спортивный зал приобретено: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кабинет 201 приобретено:</dc:title>
  <dc:creator>user</dc:creator>
  <cp:lastModifiedBy>user</cp:lastModifiedBy>
  <cp:revision>38</cp:revision>
  <dcterms:created xsi:type="dcterms:W3CDTF">2014-02-15T08:44:22Z</dcterms:created>
  <dcterms:modified xsi:type="dcterms:W3CDTF">2014-03-06T05:21:50Z</dcterms:modified>
</cp:coreProperties>
</file>

<file path=docProps/thumbnail.jpeg>
</file>