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0" r:id="rId4"/>
    <p:sldId id="26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4347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ПАМЯТКА </a:t>
            </a: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для работающих членов профсоюзов и профактива о заблаговременном обращении за назначением пенсии</a:t>
            </a:r>
            <a:endParaRPr kumimoji="0" lang="ru-RU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5478323"/>
            <a:ext cx="8208912" cy="830997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За помощью в отстаивании Ваших прав ОБРАЩАЙТЕСЬ в профсоюзную организацию!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1628800"/>
            <a:ext cx="5760640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 стаже, в том числе о стаже на соответствующих видах работ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2132856"/>
            <a:ext cx="5760640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 заработке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2564904"/>
            <a:ext cx="5760640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 иных периодах, включаемых в страховой стаж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355976" y="1988840"/>
            <a:ext cx="0" cy="14401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355976" y="2420888"/>
            <a:ext cx="0" cy="14401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51520" y="4509120"/>
            <a:ext cx="2952328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течении ближайших 2 лет</a:t>
            </a: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5589240"/>
            <a:ext cx="2448272" cy="7200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опасные, вредные и тяжелые условиями труда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(по Спискам № 1 и № 2)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60032" y="4509120"/>
            <a:ext cx="4032448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позже чем за 2 месяца до наступления пенсионного возраста</a:t>
            </a: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51520" y="5013176"/>
            <a:ext cx="8640960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том числе досрочно</a:t>
            </a: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88224" y="5589240"/>
            <a:ext cx="2304256" cy="7200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статус 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многодетной 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матери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347864" y="5589240"/>
            <a:ext cx="2448272" cy="7200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работа в районах Крайнего Севера или местности приравненной к ним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547664" y="5301208"/>
            <a:ext cx="0" cy="28803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572000" y="5301208"/>
            <a:ext cx="0" cy="28803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668344" y="5301208"/>
            <a:ext cx="0" cy="28803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251520" y="332656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Заблаговременно обратиться в СФР для обеспечения своевременного и правильного учета на индивидуальном лицевом счете полных и достоверных сведений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51520" y="3140968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могут граждане, у которых право на страховую пенсию возникает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1835696" y="449982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но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676456" y="44624"/>
            <a:ext cx="432048" cy="30777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 Black" pitchFamily="34" charset="0"/>
              </a:rPr>
              <a:t>1</a:t>
            </a:r>
            <a:endParaRPr lang="ru-RU" sz="1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01009"/>
            <a:ext cx="1187624" cy="864096"/>
          </a:xfrm>
        </p:spPr>
        <p:txBody>
          <a:bodyPr>
            <a:normAutofit/>
          </a:bodyPr>
          <a:lstStyle/>
          <a:p>
            <a:endParaRPr lang="ru-RU" b="1" u="sng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980728"/>
            <a:ext cx="3672408" cy="13681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 работодателю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 наличии Соглашения об электронном информационном взаимодействии с территориальным СФР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980728"/>
            <a:ext cx="3816424" cy="7920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территориальный орган СФР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76056" y="1844824"/>
            <a:ext cx="3816424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Необходимые документы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07504" y="4293096"/>
            <a:ext cx="41764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endParaRPr lang="ru-RU" b="1" u="sng" dirty="0" smtClean="0">
              <a:solidFill>
                <a:srgbClr val="333333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u="sng" dirty="0" smtClean="0">
              <a:solidFill>
                <a:srgbClr val="333333"/>
              </a:solidFill>
              <a:latin typeface="Arial" pitchFamily="34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u="sng" dirty="0" smtClean="0">
              <a:solidFill>
                <a:srgbClr val="333333"/>
              </a:solidFill>
              <a:latin typeface="Arial" pitchFamily="34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76056" y="2780928"/>
            <a:ext cx="3816423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паспорт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076056" y="3356992"/>
            <a:ext cx="3816423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СНИЛС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084456" y="4509120"/>
            <a:ext cx="3880031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документы, подтверждающие стаж</a:t>
            </a:r>
            <a:r>
              <a:rPr lang="ru-RU" sz="1400" dirty="0" smtClean="0"/>
              <a:t>:</a:t>
            </a:r>
            <a:endParaRPr lang="ru-RU" sz="14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5084456" y="5157192"/>
            <a:ext cx="3880031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документы, подтверждающие заработок</a:t>
            </a:r>
          </a:p>
          <a:p>
            <a:r>
              <a:rPr lang="ru-RU" sz="1600" dirty="0" smtClean="0"/>
              <a:t>:</a:t>
            </a:r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084456" y="3933056"/>
            <a:ext cx="3880031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трудовая книжка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084456" y="5805264"/>
            <a:ext cx="3880031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иные юридически значимые документы</a:t>
            </a:r>
          </a:p>
          <a:p>
            <a:r>
              <a:rPr lang="ru-RU" sz="1600" dirty="0" smtClean="0"/>
              <a:t>:</a:t>
            </a:r>
            <a:endParaRPr lang="ru-RU" sz="1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79512" y="4797152"/>
            <a:ext cx="3672408" cy="151216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smtClean="0">
                <a:solidFill>
                  <a:srgbClr val="21212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 необходимости подтверждения, уточнения и дополнения имеющихся данных специалисты территориального органа СФР направят соответствующие запросы в организации, архивные учреждения</a:t>
            </a:r>
            <a:endParaRPr lang="ru-RU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79512" y="3356992"/>
            <a:ext cx="3672408" cy="12961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документы работника в электронном виде направляются  работодателем в территориальный СФР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документы на бумажном носителе в дальнейшем не представляются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9512" y="2492896"/>
            <a:ext cx="3672408" cy="7200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 письменному согласию работника на обработку и передачу его персональных данных</a:t>
            </a:r>
            <a:endParaRPr lang="ru-RU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6660232" y="2420888"/>
            <a:ext cx="0" cy="3600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139952" y="118746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ИЛИ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376623" y="116632"/>
            <a:ext cx="4390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Для оформления услуги обратиться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8676456" y="44624"/>
            <a:ext cx="432048" cy="30777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Arial Black" pitchFamily="34" charset="0"/>
              </a:rPr>
              <a:t>2</a:t>
            </a:r>
            <a:endParaRPr lang="ru-RU" sz="1400" dirty="0">
              <a:latin typeface="Arial Black" pitchFamily="3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301608" cy="69269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Для заблаговременной работы с будущими пенсионерами работодатель должен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836712"/>
            <a:ext cx="8712968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Шаг 1.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Заключить соглашение с СФР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 электронном взаимодействии для назначения пенсии сотрудникам</a:t>
            </a:r>
          </a:p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(работодатель берёт на себя обязательства формировать электронный пакет документов о пенсионных правах работников и передавать их в СФР) </a:t>
            </a:r>
            <a:endParaRPr lang="ru-RU" sz="14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132856"/>
            <a:ext cx="8712968" cy="11521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Шаг 2.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Передать в СФР списки работников,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выходящих на пенсию в ближайшие 12 месяцев</a:t>
            </a:r>
          </a:p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(информация о принятии на работу сотрудников в год их выхода на пенсию направляется в СФР по мере их приёма, но не чаще одного раза в три месяца)</a:t>
            </a:r>
            <a:endParaRPr lang="ru-RU" sz="1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221088"/>
            <a:ext cx="8712968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Шаг 3.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После предварительной проверки документов для оформления пенсии за один месяц до выхода на пенсию заявление о назначении пенсии можно подать дистанционно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5373216"/>
            <a:ext cx="3528392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через личный кабинет 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Госуслугах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64088" y="5373216"/>
            <a:ext cx="3528392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/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через личный кабинет СФР</a:t>
            </a:r>
            <a:endParaRPr lang="ru-RU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051720" y="5085184"/>
            <a:ext cx="0" cy="28803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7236296" y="5085184"/>
            <a:ext cx="0" cy="28803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79512" y="3481844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Если соглашение об электронном обмене с СФР не заключено, работодатель вправе подать в СФР заявление и документы работника на бумажном носителе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76456" y="44624"/>
            <a:ext cx="432048" cy="30777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Arial Black" pitchFamily="34" charset="0"/>
              </a:rPr>
              <a:t>3</a:t>
            </a:r>
            <a:endParaRPr lang="ru-RU" sz="1400" dirty="0">
              <a:latin typeface="Arial Black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9512" y="6084585"/>
            <a:ext cx="8712968" cy="584775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Профсоюзам необходимо осуществлять контроль за реализацией работодателем соглашения с СФР </a:t>
            </a:r>
            <a:endParaRPr lang="en-U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>
            <a:lumMod val="20000"/>
            <a:lumOff val="80000"/>
          </a:schemeClr>
        </a:solidFill>
        <a:ln w="3175"/>
        <a:scene3d>
          <a:camera prst="orthographicFront"/>
          <a:lightRig rig="threePt" dir="t"/>
        </a:scene3d>
        <a:sp3d/>
      </a:spPr>
      <a:bodyPr rtlCol="0" anchor="ctr"/>
      <a:lstStyle>
        <a:defPPr>
          <a:defRPr b="1" dirty="0" smtClean="0">
            <a:solidFill>
              <a:srgbClr val="C00000"/>
            </a:solidFill>
            <a:latin typeface="Times New Roman" pitchFamily="18" charset="0"/>
            <a:cs typeface="Times New Roman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</TotalTime>
  <Words>378</Words>
  <Application>Microsoft Office PowerPoint</Application>
  <PresentationFormat>Экран (4:3)</PresentationFormat>
  <Paragraphs>56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Для заблаговременной работы с будущими пенсионерами работодатель должен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E.E.Lusenkova</dc:creator>
  <cp:lastModifiedBy>E.E.Lusenkova</cp:lastModifiedBy>
  <cp:revision>62</cp:revision>
  <dcterms:created xsi:type="dcterms:W3CDTF">2024-11-11T13:07:51Z</dcterms:created>
  <dcterms:modified xsi:type="dcterms:W3CDTF">2024-12-02T10:35:08Z</dcterms:modified>
</cp:coreProperties>
</file>